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D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822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·  FOR DISCUSSION WITH BANK LEADERSHIP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20116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for Main Street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457200" y="2743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B8C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Bank Pilot Initiative  ·  Summer / Fall 2026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3200400"/>
            <a:ext cx="6949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student-led look at where AI can take repetitive work off your staff, ending in three free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proposals from local AI firms.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828800" y="4114800"/>
            <a:ext cx="1005840" cy="1005840"/>
          </a:xfrm>
          <a:prstGeom prst="ellipse">
            <a:avLst/>
          </a:prstGeom>
          <a:ln w="190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28800" y="425196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691640" y="521208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0AE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977640" y="4114800"/>
            <a:ext cx="1005840" cy="1005840"/>
          </a:xfrm>
          <a:prstGeom prst="ellipse">
            <a:avLst/>
          </a:prstGeom>
          <a:ln w="19050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77640" y="425196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3840480" y="521208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0AE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DISRUPTION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26480" y="4114800"/>
            <a:ext cx="1005840" cy="1005840"/>
          </a:xfrm>
          <a:prstGeom prst="ellipse">
            <a:avLst/>
          </a:prstGeom>
          <a:ln w="19050">
            <a:solidFill>
              <a:srgbClr val="C9A22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26480" y="425196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5989320" y="521208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0AE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OBLIGATION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7200" y="6217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7A8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Nick Giuliano &amp; Patrick Giuliano  ·  Pan American Bank &amp; Trust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this is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free pilot. Nothing is being sold and nothing binds the bank.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234440"/>
            <a:ext cx="8229600" cy="1280160"/>
          </a:xfrm>
          <a:prstGeom prst="roundRect">
            <a:avLst>
              <a:gd name="adj" fmla="val 5714"/>
            </a:avLst>
          </a:prstGeom>
          <a:solidFill>
            <a:srgbClr val="F5F7FA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41732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BANK RECEIVES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85800" y="173736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free custom AI proposals from vetted local firms, plus a written workflow and opportunity map for each department.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651760"/>
            <a:ext cx="8229600" cy="1280160"/>
          </a:xfrm>
          <a:prstGeom prst="roundRect">
            <a:avLst>
              <a:gd name="adj" fmla="val 5714"/>
            </a:avLst>
          </a:prstGeom>
          <a:solidFill>
            <a:srgbClr val="F5F7FA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83464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LEO RECEIVES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85800" y="315468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Real-world experience inside a working bank and further AI integration experience with local community-based “main street” businesses.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4069080"/>
            <a:ext cx="8229600" cy="1280160"/>
          </a:xfrm>
          <a:prstGeom prst="roundRect">
            <a:avLst>
              <a:gd name="adj" fmla="val 5714"/>
            </a:avLst>
          </a:prstGeom>
          <a:solidFill>
            <a:srgbClr val="F5F7FA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25196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ONLY ASK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85800" y="457200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 discovery conversations with six department heads, plus occasional time with Nick and Patrick.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3093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bank decides if, when, and with whom to proceed. No fees and no referral arrangements of any kind.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is involved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student lead, two industry advisors, sponsor oversight at every step.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8229600" cy="2103120"/>
          </a:xfrm>
          <a:prstGeom prst="roundRect">
            <a:avLst>
              <a:gd name="adj" fmla="val 3478"/>
            </a:avLst>
          </a:prstGeom>
          <a:solidFill>
            <a:srgbClr val="F5F7FA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32588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LEAD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85800" y="160020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Leo Fiascone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1965960"/>
            <a:ext cx="7772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Rising senior at Hinsdale Central. Founder of AI for Main Street and Chicago Rising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About 200 hours of university AI coursework (UPenn / Wharton) and urban planning (Johns Hopkins)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GPA 5.3 / 5.0, ten AP classes, Goldman Sachs Semester Program, Inspirit AI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3474720"/>
            <a:ext cx="8229600" cy="1828800"/>
          </a:xfrm>
          <a:prstGeom prst="roundRect">
            <a:avLst>
              <a:gd name="adj" fmla="val 4000"/>
            </a:avLst>
          </a:prstGeom>
          <a:solidFill>
            <a:srgbClr val="F5F7FA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361188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ADVISORS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85800" y="3977640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Kristen Allegri — AI automation and workflow consultant, KaytenAI (former Zoom, Signify).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Edward Francis Boyle — Chief AI Officer, Escher AI. CAIA, FMVA; prior AI quant roles at Brevan Howard.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1264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Sponsors: Nick &amp; Patrick Giuliano    ·    School coordinator: Karen Russo, Hinsdale Central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suggested departments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daily friction is highest. Final selection is yours.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4023360" cy="1371600"/>
          </a:xfrm>
          <a:prstGeom prst="roundRect">
            <a:avLst>
              <a:gd name="adj" fmla="val 5333"/>
            </a:avLst>
          </a:prstGeom>
          <a:solidFill>
            <a:srgbClr val="F5F7FA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508760"/>
            <a:ext cx="502920" cy="50292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581912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25880" y="14173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Lending &amp; Credit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325880" y="187452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 financials in seconds, pre-fill applications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54880" y="1143000"/>
            <a:ext cx="4023360" cy="1371600"/>
          </a:xfrm>
          <a:prstGeom prst="roundRect">
            <a:avLst>
              <a:gd name="adj" fmla="val 5333"/>
            </a:avLst>
          </a:prstGeom>
          <a:solidFill>
            <a:srgbClr val="F5F7FA"/>
          </a:solidFill>
          <a:ln/>
        </p:spPr>
      </p:sp>
      <p:sp>
        <p:nvSpPr>
          <p:cNvPr id="10" name="Shape 8"/>
          <p:cNvSpPr/>
          <p:nvPr/>
        </p:nvSpPr>
        <p:spPr>
          <a:xfrm>
            <a:off x="4937760" y="1508760"/>
            <a:ext cx="502920" cy="50292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581912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623560" y="14173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Fraud, BSA / AML &amp; Compliance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23560" y="187452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Pre-screen low-risk alerts, draft SAR narratives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2697480"/>
            <a:ext cx="4023360" cy="1371600"/>
          </a:xfrm>
          <a:prstGeom prst="roundRect">
            <a:avLst>
              <a:gd name="adj" fmla="val 5333"/>
            </a:avLst>
          </a:prstGeom>
          <a:solidFill>
            <a:srgbClr val="F5F7FA"/>
          </a:solidFill>
          <a:ln/>
        </p:spPr>
      </p:sp>
      <p:sp>
        <p:nvSpPr>
          <p:cNvPr id="15" name="Shape 13"/>
          <p:cNvSpPr/>
          <p:nvPr/>
        </p:nvSpPr>
        <p:spPr>
          <a:xfrm>
            <a:off x="640080" y="3063240"/>
            <a:ext cx="502920" cy="50292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3136392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25880" y="29718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Service &amp; Branch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325880" y="342900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Deflect routine calls, guide tellers on holds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2697480"/>
            <a:ext cx="4023360" cy="1371600"/>
          </a:xfrm>
          <a:prstGeom prst="roundRect">
            <a:avLst>
              <a:gd name="adj" fmla="val 5333"/>
            </a:avLst>
          </a:prstGeom>
          <a:solidFill>
            <a:srgbClr val="F5F7FA"/>
          </a:solidFill>
          <a:ln/>
        </p:spPr>
      </p:sp>
      <p:sp>
        <p:nvSpPr>
          <p:cNvPr id="20" name="Shape 18"/>
          <p:cNvSpPr/>
          <p:nvPr/>
        </p:nvSpPr>
        <p:spPr>
          <a:xfrm>
            <a:off x="4937760" y="3063240"/>
            <a:ext cx="502920" cy="50292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21" name="Text 19"/>
          <p:cNvSpPr/>
          <p:nvPr/>
        </p:nvSpPr>
        <p:spPr>
          <a:xfrm>
            <a:off x="4937760" y="3136392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623560" y="29718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Facilities, Vendors &amp; Admin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623560" y="342900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Lease terms, invoice mismatches, vendor checks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57200" y="4251960"/>
            <a:ext cx="4023360" cy="1371600"/>
          </a:xfrm>
          <a:prstGeom prst="roundRect">
            <a:avLst>
              <a:gd name="adj" fmla="val 5333"/>
            </a:avLst>
          </a:prstGeom>
          <a:solidFill>
            <a:srgbClr val="F5F7FA"/>
          </a:solidFill>
          <a:ln/>
        </p:spPr>
      </p:sp>
      <p:sp>
        <p:nvSpPr>
          <p:cNvPr id="25" name="Shape 23"/>
          <p:cNvSpPr/>
          <p:nvPr/>
        </p:nvSpPr>
        <p:spPr>
          <a:xfrm>
            <a:off x="640080" y="4617720"/>
            <a:ext cx="502920" cy="50292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" y="4690872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325880" y="45262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&amp; Internal Team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325880" y="4983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Onboarding, PTO answers, board-packet summaries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754880" y="4251960"/>
            <a:ext cx="4023360" cy="1371600"/>
          </a:xfrm>
          <a:prstGeom prst="roundRect">
            <a:avLst>
              <a:gd name="adj" fmla="val 5333"/>
            </a:avLst>
          </a:prstGeom>
          <a:solidFill>
            <a:srgbClr val="F5F7FA"/>
          </a:solidFill>
          <a:ln/>
        </p:spPr>
      </p:sp>
      <p:sp>
        <p:nvSpPr>
          <p:cNvPr id="30" name="Shape 28"/>
          <p:cNvSpPr/>
          <p:nvPr/>
        </p:nvSpPr>
        <p:spPr>
          <a:xfrm>
            <a:off x="4937760" y="4617720"/>
            <a:ext cx="502920" cy="50292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31" name="Text 29"/>
          <p:cNvSpPr/>
          <p:nvPr/>
        </p:nvSpPr>
        <p:spPr>
          <a:xfrm>
            <a:off x="4937760" y="4690872"/>
            <a:ext cx="502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623560" y="45262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&amp; Relationships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623560" y="49834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Next-best product, flight-risk flags, local outreach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Discovery process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 and respectful. Four steps per department.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023360" cy="1828800"/>
          </a:xfrm>
          <a:prstGeom prst="roundRect">
            <a:avLst>
              <a:gd name="adj" fmla="val 4000"/>
            </a:avLst>
          </a:prstGeom>
          <a:solidFill>
            <a:srgbClr val="F5F7FA"/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1325880"/>
            <a:ext cx="411480" cy="41148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371600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801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 call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88720" y="1554480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10–15 minutes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196596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the project, zero pressure, and that answers stay internal until sponsors approve sharing.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097280"/>
            <a:ext cx="4023360" cy="1828800"/>
          </a:xfrm>
          <a:prstGeom prst="roundRect">
            <a:avLst>
              <a:gd name="adj" fmla="val 4000"/>
            </a:avLst>
          </a:prstGeom>
          <a:solidFill>
            <a:srgbClr val="F5F7FA"/>
          </a:solidFill>
          <a:ln/>
        </p:spPr>
      </p:sp>
      <p:sp>
        <p:nvSpPr>
          <p:cNvPr id="11" name="Shape 9"/>
          <p:cNvSpPr/>
          <p:nvPr/>
        </p:nvSpPr>
        <p:spPr>
          <a:xfrm>
            <a:off x="4937760" y="1325880"/>
            <a:ext cx="411480" cy="41148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12" name="Text 10"/>
          <p:cNvSpPr/>
          <p:nvPr/>
        </p:nvSpPr>
        <p:spPr>
          <a:xfrm>
            <a:off x="4937760" y="1371600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0" y="12801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set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0" y="1554480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20–30 questions max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workflow breaks down today, and the tools the team would love to have.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3108960"/>
            <a:ext cx="4023360" cy="1828800"/>
          </a:xfrm>
          <a:prstGeom prst="roundRect">
            <a:avLst>
              <a:gd name="adj" fmla="val 4000"/>
            </a:avLst>
          </a:prstGeom>
          <a:solidFill>
            <a:srgbClr val="F5F7FA"/>
          </a:solidFill>
          <a:ln/>
        </p:spPr>
      </p:sp>
      <p:sp>
        <p:nvSpPr>
          <p:cNvPr id="17" name="Shape 15"/>
          <p:cNvSpPr/>
          <p:nvPr/>
        </p:nvSpPr>
        <p:spPr>
          <a:xfrm>
            <a:off x="640080" y="3337560"/>
            <a:ext cx="411480" cy="41148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383280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329184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Follow-up call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188720" y="3566160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30–45 minutes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397764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Walk through the answers and surface any other quick wins together.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754880" y="3108960"/>
            <a:ext cx="4023360" cy="1828800"/>
          </a:xfrm>
          <a:prstGeom prst="roundRect">
            <a:avLst>
              <a:gd name="adj" fmla="val 4000"/>
            </a:avLst>
          </a:prstGeom>
          <a:solidFill>
            <a:srgbClr val="F5F7FA"/>
          </a:solidFill>
          <a:ln/>
        </p:spPr>
      </p:sp>
      <p:sp>
        <p:nvSpPr>
          <p:cNvPr id="23" name="Shape 21"/>
          <p:cNvSpPr/>
          <p:nvPr/>
        </p:nvSpPr>
        <p:spPr>
          <a:xfrm>
            <a:off x="4937760" y="3337560"/>
            <a:ext cx="411480" cy="41148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24" name="Text 22"/>
          <p:cNvSpPr/>
          <p:nvPr/>
        </p:nvSpPr>
        <p:spPr>
          <a:xfrm>
            <a:off x="4937760" y="3383280"/>
            <a:ext cx="411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0" y="329184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map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486400" y="3566160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1–2 pages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983480" y="3977640"/>
            <a:ext cx="3566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Leo drafts it, sponsors review it, and it becomes the package the firms work from.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57200" y="5303520"/>
            <a:ext cx="8229600" cy="1097280"/>
          </a:xfrm>
          <a:prstGeom prst="roundRect">
            <a:avLst>
              <a:gd name="adj" fmla="val 6667"/>
            </a:avLst>
          </a:prstGeom>
          <a:solidFill>
            <a:srgbClr val="FEF3C7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544068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240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CIO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5800" y="576072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835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need the Jack Henry core version, modules, and integrations. No system access, no credentials, no data extracts.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Timeline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 to your approval. Discovery in August, free presentations in September.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560320" cy="685800"/>
          </a:xfrm>
          <a:prstGeom prst="roundRect">
            <a:avLst>
              <a:gd name="adj" fmla="val 8000"/>
            </a:avLst>
          </a:prstGeom>
          <a:solidFill>
            <a:srgbClr val="0B1D36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28016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30 – Aug 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0" y="1280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Kickoff. Confirm departments and get Jack Henry core details.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920240"/>
            <a:ext cx="2560320" cy="685800"/>
          </a:xfrm>
          <a:prstGeom prst="roundRect">
            <a:avLst>
              <a:gd name="adj" fmla="val 8000"/>
            </a:avLst>
          </a:prstGeom>
          <a:solidFill>
            <a:srgbClr val="0B1D36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210312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6 – 14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0" y="2103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 conversations with the six department heads.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743200"/>
            <a:ext cx="2560320" cy="685800"/>
          </a:xfrm>
          <a:prstGeom prst="roundRect">
            <a:avLst>
              <a:gd name="adj" fmla="val 8000"/>
            </a:avLst>
          </a:prstGeom>
          <a:solidFill>
            <a:srgbClr val="0B1D36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92608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14 – 21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200400" y="2926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Leo drafts the workflow and opportunity maps.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566160"/>
            <a:ext cx="2560320" cy="685800"/>
          </a:xfrm>
          <a:prstGeom prst="roundRect">
            <a:avLst>
              <a:gd name="adj" fmla="val 8000"/>
            </a:avLst>
          </a:prstGeom>
          <a:solidFill>
            <a:srgbClr val="0B1D36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3749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21 – 28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00400" y="3749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and brief three local AI firms.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4389120"/>
            <a:ext cx="2560320" cy="685800"/>
          </a:xfrm>
          <a:prstGeom prst="roundRect">
            <a:avLst>
              <a:gd name="adj" fmla="val 8000"/>
            </a:avLst>
          </a:prstGeom>
          <a:solidFill>
            <a:srgbClr val="0B1D36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457200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28 – Sep 11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00400" y="4572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Firms build focused proposals on the best few wins.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57200" y="5212080"/>
            <a:ext cx="2560320" cy="685800"/>
          </a:xfrm>
          <a:prstGeom prst="roundRect">
            <a:avLst>
              <a:gd name="adj" fmla="val 8000"/>
            </a:avLst>
          </a:prstGeom>
          <a:solidFill>
            <a:srgbClr val="0B1D36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539496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00400" y="53949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presentations to bank leadership. You decide.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the three firms work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identical package to each. No preferred partner.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457200" cy="45720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261872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97280" y="11430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1463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firms with community-bank and, ideally, Jack Henry experience.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2057400"/>
            <a:ext cx="457200" cy="45720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2130552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97280" y="20116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Briefed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97280" y="2331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firm gets the same discovery package. No information advantage.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926080"/>
            <a:ext cx="457200" cy="45720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2999232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2880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97280" y="32004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Proposals limited to the four to eight highest-value, lowest-risk items.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3794760"/>
            <a:ext cx="457200" cy="457200"/>
          </a:xfrm>
          <a:prstGeom prst="ellipse">
            <a:avLst/>
          </a:prstGeom>
          <a:solidFill>
            <a:srgbClr val="0B1D36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3867912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97280" y="37490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097280" y="4069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person or hybrid, free, with no obligation to move forward.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463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Candidate firms already identified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5257800"/>
            <a:ext cx="1600200" cy="640080"/>
          </a:xfrm>
          <a:prstGeom prst="roundRect">
            <a:avLst>
              <a:gd name="adj" fmla="val 8571"/>
            </a:avLst>
          </a:prstGeom>
          <a:solidFill>
            <a:srgbClr val="F5F7FA"/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" y="5394960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West Monroe Partners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148840" y="5257800"/>
            <a:ext cx="1600200" cy="640080"/>
          </a:xfrm>
          <a:prstGeom prst="roundRect">
            <a:avLst>
              <a:gd name="adj" fmla="val 8571"/>
            </a:avLst>
          </a:prstGeom>
          <a:solidFill>
            <a:srgbClr val="F5F7FA"/>
          </a:solidFill>
          <a:ln/>
        </p:spPr>
      </p:sp>
      <p:sp>
        <p:nvSpPr>
          <p:cNvPr id="24" name="Text 22"/>
          <p:cNvSpPr/>
          <p:nvPr/>
        </p:nvSpPr>
        <p:spPr>
          <a:xfrm>
            <a:off x="2148840" y="5394960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Advisor Labs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840480" y="5257800"/>
            <a:ext cx="1600200" cy="640080"/>
          </a:xfrm>
          <a:prstGeom prst="roundRect">
            <a:avLst>
              <a:gd name="adj" fmla="val 8571"/>
            </a:avLst>
          </a:prstGeom>
          <a:solidFill>
            <a:srgbClr val="F5F7FA"/>
          </a:solidFill>
          <a:ln/>
        </p:spPr>
      </p:sp>
      <p:sp>
        <p:nvSpPr>
          <p:cNvPr id="26" name="Text 24"/>
          <p:cNvSpPr/>
          <p:nvPr/>
        </p:nvSpPr>
        <p:spPr>
          <a:xfrm>
            <a:off x="3840480" y="5394960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Xcelacore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532120" y="5257800"/>
            <a:ext cx="1600200" cy="640080"/>
          </a:xfrm>
          <a:prstGeom prst="roundRect">
            <a:avLst>
              <a:gd name="adj" fmla="val 8571"/>
            </a:avLst>
          </a:prstGeom>
          <a:solidFill>
            <a:srgbClr val="F5F7FA"/>
          </a:solidFill>
          <a:ln/>
        </p:spPr>
      </p:sp>
      <p:sp>
        <p:nvSpPr>
          <p:cNvPr id="28" name="Text 26"/>
          <p:cNvSpPr/>
          <p:nvPr/>
        </p:nvSpPr>
        <p:spPr>
          <a:xfrm>
            <a:off x="5532120" y="5394960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Slalom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223760" y="5257800"/>
            <a:ext cx="1600200" cy="640080"/>
          </a:xfrm>
          <a:prstGeom prst="roundRect">
            <a:avLst>
              <a:gd name="adj" fmla="val 8571"/>
            </a:avLst>
          </a:prstGeom>
          <a:solidFill>
            <a:srgbClr val="F5F7FA"/>
          </a:solidFill>
          <a:ln/>
        </p:spPr>
      </p:sp>
      <p:sp>
        <p:nvSpPr>
          <p:cNvPr id="30" name="Text 28"/>
          <p:cNvSpPr/>
          <p:nvPr/>
        </p:nvSpPr>
        <p:spPr>
          <a:xfrm>
            <a:off x="7223760" y="5394960"/>
            <a:ext cx="1600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Posh AI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D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Guardrails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Non-negotiable, for the whole project.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8229600" cy="1051560"/>
          </a:xfrm>
          <a:prstGeom prst="roundRect">
            <a:avLst>
              <a:gd name="adj" fmla="val 6957"/>
            </a:avLst>
          </a:prstGeom>
          <a:solidFill>
            <a:srgbClr val="F5F7FA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32588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first, then technology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169164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system access beyond what you approve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8229600" cy="1051560"/>
          </a:xfrm>
          <a:prstGeom prst="roundRect">
            <a:avLst>
              <a:gd name="adj" fmla="val 6957"/>
            </a:avLst>
          </a:prstGeom>
          <a:solidFill>
            <a:srgbClr val="F5F7FA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51460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vendor pressure, no preferred partners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288036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confidentiality, NDA available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520440"/>
            <a:ext cx="8229600" cy="1051560"/>
          </a:xfrm>
          <a:prstGeom prst="roundRect">
            <a:avLst>
              <a:gd name="adj" fmla="val 6957"/>
            </a:avLst>
          </a:prstGeom>
          <a:solidFill>
            <a:srgbClr val="F5F7FA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70332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quick, low-cost, high-impact wins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31520" y="406908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to the bank, start to finish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4937760"/>
            <a:ext cx="8229600" cy="1371600"/>
          </a:xfrm>
          <a:prstGeom prst="roundRect">
            <a:avLst>
              <a:gd name="adj" fmla="val 5333"/>
            </a:avLst>
          </a:prstGeom>
          <a:solidFill>
            <a:srgbClr val="0B1D36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512064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ONLY ASK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31520" y="553212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to six department heads, plus occasional time with Nick and Patrick. Everything else sits with Leo and the advisors.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for Main Street — Pan American Bank &amp; Trust</dc:title>
  <dc:subject>PptxGenJS Presentation</dc:subject>
  <dc:creator>AI for Main Street</dc:creator>
  <cp:lastModifiedBy>AI for Main Street</cp:lastModifiedBy>
  <cp:revision>1</cp:revision>
  <dcterms:created xsi:type="dcterms:W3CDTF">2026-07-30T15:17:06Z</dcterms:created>
  <dcterms:modified xsi:type="dcterms:W3CDTF">2026-07-30T15:17:06Z</dcterms:modified>
</cp:coreProperties>
</file>